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4" r:id="rId4"/>
    <p:sldId id="275" r:id="rId5"/>
    <p:sldId id="285" r:id="rId6"/>
    <p:sldId id="294" r:id="rId7"/>
    <p:sldId id="283" r:id="rId8"/>
    <p:sldId id="286" r:id="rId9"/>
    <p:sldId id="281" r:id="rId10"/>
    <p:sldId id="284" r:id="rId11"/>
    <p:sldId id="287" r:id="rId12"/>
    <p:sldId id="293" r:id="rId13"/>
    <p:sldId id="289" r:id="rId14"/>
    <p:sldId id="290" r:id="rId15"/>
    <p:sldId id="265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10253F"/>
    <a:srgbClr val="969696"/>
    <a:srgbClr val="FF5050"/>
    <a:srgbClr val="6E9CCC"/>
    <a:srgbClr val="F3B4CE"/>
    <a:srgbClr val="3C5A93"/>
    <a:srgbClr val="C1D4FE"/>
    <a:srgbClr val="293D65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076" autoAdjust="0"/>
  </p:normalViewPr>
  <p:slideViewPr>
    <p:cSldViewPr>
      <p:cViewPr>
        <p:scale>
          <a:sx n="66" d="100"/>
          <a:sy n="66" d="100"/>
        </p:scale>
        <p:origin x="1014" y="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21593-5DE6-437E-B2F1-08DBF74A4C5F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13C28-77A6-49CC-ACBD-1DE80FEF1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2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13C28-77A6-49CC-ACBD-1DE80FEF11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54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13C28-77A6-49CC-ACBD-1DE80FEF11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26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13C28-77A6-49CC-ACBD-1DE80FEF11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5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32355" y="2068949"/>
            <a:ext cx="12621005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MZ</a:t>
            </a:r>
            <a:r>
              <a:rPr lang="ko-KR" altLang="en-US" sz="7000" dirty="0" smtClean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세대 만족도</a:t>
            </a:r>
            <a:r>
              <a:rPr lang="ko-KR" altLang="en-US" sz="7000" dirty="0" smtClean="0">
                <a:solidFill>
                  <a:srgbClr val="567BC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 </a:t>
            </a:r>
            <a:r>
              <a:rPr lang="ko-KR" altLang="en-US" sz="7000" dirty="0">
                <a:solidFill>
                  <a:srgbClr val="567BC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SangSangFlowerRoadOTF" pitchFamily="34" charset="0"/>
              </a:rPr>
              <a:t>분석 서비스 </a:t>
            </a:r>
            <a:endParaRPr lang="en-US" sz="7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63" y="3353931"/>
            <a:ext cx="18242588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0" kern="0" spc="-1100" dirty="0" smtClean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Black Han Sans" pitchFamily="34" charset="0"/>
              </a:rPr>
              <a:t>My </a:t>
            </a:r>
            <a:r>
              <a:rPr lang="en-US" sz="15000" kern="0" spc="-1100" dirty="0" err="1" smtClean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Black Han Sans" pitchFamily="34" charset="0"/>
              </a:rPr>
              <a:t>Zeneration</a:t>
            </a:r>
            <a:endParaRPr lang="en-US" sz="15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875939" y="6262501"/>
            <a:ext cx="4276801" cy="846381"/>
            <a:chOff x="5875939" y="6262501"/>
            <a:chExt cx="4276801" cy="846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783" y="5894555"/>
              <a:ext cx="8553603" cy="169276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939" y="6262501"/>
              <a:ext cx="4276801" cy="84638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25219" y="6479857"/>
            <a:ext cx="518669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# 5</a:t>
            </a:r>
            <a:r>
              <a:rPr lang="ko-KR" alt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년 뒤 나의 모습은</a:t>
            </a:r>
            <a:r>
              <a:rPr lang="en-US" altLang="ko-KR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?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131032" y="6847127"/>
            <a:ext cx="3278743" cy="846381"/>
            <a:chOff x="9131032" y="6847127"/>
            <a:chExt cx="3278743" cy="846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905" y="6479182"/>
              <a:ext cx="6557486" cy="169276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1032" y="6847127"/>
              <a:ext cx="3278743" cy="84638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935270" y="7048500"/>
            <a:ext cx="356153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# </a:t>
            </a:r>
            <a:r>
              <a:rPr lang="ko-KR" alt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빅데이터 분석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6876058" y="7363777"/>
            <a:ext cx="2650886" cy="846381"/>
            <a:chOff x="6876058" y="7363777"/>
            <a:chExt cx="2650886" cy="846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5859" y="6995832"/>
              <a:ext cx="5301773" cy="169276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058" y="7363777"/>
              <a:ext cx="2650886" cy="84638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53119" y="7581900"/>
            <a:ext cx="3024281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# MZ</a:t>
            </a:r>
            <a:r>
              <a:rPr lang="ko-KR" altLang="en-US" sz="2600" kern="0" spc="-3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세대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888768" y="8669543"/>
            <a:ext cx="375098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kern="0" spc="-100" dirty="0" err="1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THELuxGoM" pitchFamily="34" charset="0"/>
              </a:rPr>
              <a:t>DreamCatcher</a:t>
            </a:r>
            <a:endParaRPr lang="en-US" sz="2200" kern="0" spc="-1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THELuxGoM" pitchFamily="34" charset="0"/>
            </a:endParaRPr>
          </a:p>
          <a:p>
            <a:pPr algn="r"/>
            <a:r>
              <a:rPr lang="ko-KR" altLang="en-US" sz="2200" dirty="0" err="1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조민정</a:t>
            </a:r>
            <a:endParaRPr lang="en-US" altLang="ko-KR" sz="22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문서번호</a:t>
            </a:r>
            <a:r>
              <a:rPr lang="en-US" altLang="ko-KR" sz="2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ver1.0</a:t>
            </a:r>
            <a:endParaRPr lang="en-US" sz="22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4246832" y="2489346"/>
            <a:ext cx="325168" cy="325168"/>
            <a:chOff x="3643443" y="4407407"/>
            <a:chExt cx="325168" cy="3251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3443" y="4407407"/>
              <a:ext cx="325168" cy="325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63600" y="2489346"/>
            <a:ext cx="325168" cy="325168"/>
            <a:chOff x="14317102" y="4407407"/>
            <a:chExt cx="325168" cy="3251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18BB36-6312-271E-240E-1B79BD8E9244}"/>
              </a:ext>
            </a:extLst>
          </p:cNvPr>
          <p:cNvSpPr/>
          <p:nvPr/>
        </p:nvSpPr>
        <p:spPr>
          <a:xfrm>
            <a:off x="9952342" y="2555172"/>
            <a:ext cx="3200934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AA18350-BAAE-1C58-C0CC-36F7D0681531}"/>
              </a:ext>
            </a:extLst>
          </p:cNvPr>
          <p:cNvSpPr/>
          <p:nvPr/>
        </p:nvSpPr>
        <p:spPr>
          <a:xfrm>
            <a:off x="13524239" y="2555172"/>
            <a:ext cx="3931978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EC1A70-0287-ACDB-501D-EA00F3D43C91}"/>
              </a:ext>
            </a:extLst>
          </p:cNvPr>
          <p:cNvSpPr txBox="1"/>
          <p:nvPr/>
        </p:nvSpPr>
        <p:spPr>
          <a:xfrm>
            <a:off x="1034481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개인별 환경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BB711D-57E6-DB6C-F4C7-82AD98360413}"/>
              </a:ext>
            </a:extLst>
          </p:cNvPr>
          <p:cNvSpPr txBox="1"/>
          <p:nvPr/>
        </p:nvSpPr>
        <p:spPr>
          <a:xfrm>
            <a:off x="10120207" y="2781300"/>
            <a:ext cx="21969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 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(20~39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학력</a:t>
            </a:r>
            <a:endParaRPr lang="ko-KR" altLang="en-US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거주지역</a:t>
            </a:r>
            <a:endParaRPr lang="ko-KR" altLang="en-US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혼인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여부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취업 여부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급여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노동 시간</a:t>
            </a:r>
            <a:endParaRPr lang="ko-KR" altLang="en-US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CF5703-A291-E8EE-4A12-AE63C46788B6}"/>
              </a:ext>
            </a:extLst>
          </p:cNvPr>
          <p:cNvSpPr txBox="1"/>
          <p:nvPr/>
        </p:nvSpPr>
        <p:spPr>
          <a:xfrm>
            <a:off x="1419228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만족도</a:t>
            </a:r>
            <a:endParaRPr lang="ko-KR" altLang="en-US" sz="28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B44407-EF61-A4FC-451A-6A19EEBE5E7C}"/>
              </a:ext>
            </a:extLst>
          </p:cNvPr>
          <p:cNvSpPr txBox="1"/>
          <p:nvPr/>
        </p:nvSpPr>
        <p:spPr>
          <a:xfrm>
            <a:off x="13572943" y="2781300"/>
            <a:ext cx="365467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삶의 만족도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전반적인 삶의 만족도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여가생활 만족도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여가 생활에 대한 만족도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직무 만족도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임금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근로시간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일자리 등에 대한 만족도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0DBB5C95-073E-3960-723A-3589C32907DD}"/>
              </a:ext>
            </a:extLst>
          </p:cNvPr>
          <p:cNvSpPr/>
          <p:nvPr/>
        </p:nvSpPr>
        <p:spPr>
          <a:xfrm rot="10800000">
            <a:off x="9932767" y="7464378"/>
            <a:ext cx="7503875" cy="996679"/>
          </a:xfrm>
          <a:prstGeom prst="triangle">
            <a:avLst/>
          </a:prstGeom>
          <a:solidFill>
            <a:srgbClr val="6E9CCC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909F02-5BAC-46DA-A388-A77A550B42D5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5" name="Object 30">
            <a:extLst>
              <a:ext uri="{FF2B5EF4-FFF2-40B4-BE49-F238E27FC236}">
                <a16:creationId xmlns:a16="http://schemas.microsoft.com/office/drawing/2014/main" id="{CBE6738D-6A3F-4883-8BA2-FB1BD2C83A12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나의 만족도 알아보기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상황에 따른 만족도를 비교</a:t>
            </a:r>
            <a:r>
              <a:rPr lang="en-US" altLang="ko-KR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04848" y="2168723"/>
            <a:ext cx="1495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가입시 입력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4565755" y="2169720"/>
            <a:ext cx="16690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데이터와 비교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906000" y="8267700"/>
            <a:ext cx="6934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분석한 내용을 바탕으로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유사 조건인 사람들의 평균 만족도와</a:t>
            </a:r>
            <a:r>
              <a:rPr lang="en-US" altLang="ko-KR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현 조건에서 더 행복해질 수 있는 방법 제시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BB711D-57E6-DB6C-F4C7-82AD98360413}"/>
              </a:ext>
            </a:extLst>
          </p:cNvPr>
          <p:cNvSpPr txBox="1"/>
          <p:nvPr/>
        </p:nvSpPr>
        <p:spPr>
          <a:xfrm>
            <a:off x="11189657" y="6235869"/>
            <a:ext cx="72630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495142" y="2665559"/>
            <a:ext cx="9000000" cy="6278415"/>
            <a:chOff x="297452" y="2347142"/>
            <a:chExt cx="9000000" cy="6278415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452" y="2347142"/>
              <a:ext cx="9000000" cy="627841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52" y="3086099"/>
              <a:ext cx="8998948" cy="553945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F35F647-9C72-DADD-2876-2296C29DAF00}"/>
              </a:ext>
            </a:extLst>
          </p:cNvPr>
          <p:cNvSpPr txBox="1"/>
          <p:nvPr/>
        </p:nvSpPr>
        <p:spPr>
          <a:xfrm>
            <a:off x="10363200" y="7581900"/>
            <a:ext cx="601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4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 개인과 비교</a:t>
            </a:r>
            <a:r>
              <a:rPr lang="en-US" altLang="ko-KR" sz="40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·</a:t>
            </a:r>
            <a:r>
              <a:rPr lang="ko-KR" altLang="en-US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</a:t>
            </a:r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00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066814A7-AFED-401C-BF38-27C7DAE53768}"/>
              </a:ext>
            </a:extLst>
          </p:cNvPr>
          <p:cNvSpPr txBox="1"/>
          <p:nvPr/>
        </p:nvSpPr>
        <p:spPr>
          <a:xfrm>
            <a:off x="2587169" y="6164766"/>
            <a:ext cx="13113662" cy="195053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사용자가 선택한 요인에 따른 정보를</a:t>
            </a:r>
            <a:endParaRPr lang="en-US" altLang="ko-KR" sz="42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그래프로 </a:t>
            </a:r>
            <a:r>
              <a:rPr lang="ko-KR" altLang="en-US" sz="4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제공</a:t>
            </a:r>
            <a:endParaRPr lang="en-US" altLang="ko-KR" sz="4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446990-EEA5-46BA-82DF-26E0A097A9E1}"/>
              </a:ext>
            </a:extLst>
          </p:cNvPr>
          <p:cNvGrpSpPr/>
          <p:nvPr/>
        </p:nvGrpSpPr>
        <p:grpSpPr>
          <a:xfrm>
            <a:off x="4991101" y="3771900"/>
            <a:ext cx="8305799" cy="2274200"/>
            <a:chOff x="4319531" y="3783699"/>
            <a:chExt cx="8305799" cy="2274200"/>
          </a:xfrm>
        </p:grpSpPr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7FB22958-DF2A-492B-9372-6DE9A7165FCC}"/>
                </a:ext>
              </a:extLst>
            </p:cNvPr>
            <p:cNvSpPr/>
            <p:nvPr/>
          </p:nvSpPr>
          <p:spPr>
            <a:xfrm rot="10800000">
              <a:off x="4319531" y="5004667"/>
              <a:ext cx="8305799" cy="1053232"/>
            </a:xfrm>
            <a:prstGeom prst="triangle">
              <a:avLst>
                <a:gd name="adj" fmla="val 50000"/>
              </a:avLst>
            </a:prstGeom>
            <a:solidFill>
              <a:srgbClr val="6E9CCC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B4BFE7C-34CA-41EE-B123-E58A6B32B3CA}"/>
                </a:ext>
              </a:extLst>
            </p:cNvPr>
            <p:cNvSpPr txBox="1"/>
            <p:nvPr/>
          </p:nvSpPr>
          <p:spPr>
            <a:xfrm>
              <a:off x="5990630" y="3783699"/>
              <a:ext cx="496359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환경 요인에 따른 비교분석 </a:t>
              </a:r>
              <a:r>
                <a:rPr lang="ko-KR" altLang="en-US" sz="2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항목에서</a:t>
              </a:r>
              <a:endPara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4EC0D7A-D2C4-4DCD-B927-65F416D80D1E}"/>
                </a:ext>
              </a:extLst>
            </p:cNvPr>
            <p:cNvSpPr/>
            <p:nvPr/>
          </p:nvSpPr>
          <p:spPr>
            <a:xfrm>
              <a:off x="10148830" y="4655986"/>
              <a:ext cx="1243654" cy="1804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68" name="Object 30">
            <a:extLst>
              <a:ext uri="{FF2B5EF4-FFF2-40B4-BE49-F238E27FC236}">
                <a16:creationId xmlns:a16="http://schemas.microsoft.com/office/drawing/2014/main" id="{EC5357E5-3F55-470D-BFD9-A6A1D92BD057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</a:t>
            </a:r>
            <a:r>
              <a:rPr lang="ko-KR" altLang="en-US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심층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요인 별 삶의 모습 분석 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57FCFF1-0DFF-497E-814F-487E78109E89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E5CE5-7E91-4CFE-95FE-93B7C5CE82CA}"/>
              </a:ext>
            </a:extLst>
          </p:cNvPr>
          <p:cNvSpPr txBox="1"/>
          <p:nvPr/>
        </p:nvSpPr>
        <p:spPr>
          <a:xfrm>
            <a:off x="3733800" y="4139326"/>
            <a:ext cx="10659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분석한 </a:t>
            </a:r>
            <a:r>
              <a:rPr lang="ko-KR" altLang="en-US" sz="320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</a:t>
            </a:r>
            <a:r>
              <a:rPr lang="ko-KR" altLang="en-US" sz="3200" smtClean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를 </a:t>
            </a:r>
            <a:r>
              <a:rPr lang="ko-KR" altLang="en-US" sz="320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</a:t>
            </a: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별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</a:t>
            </a: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시각화</a:t>
            </a:r>
            <a:endParaRPr lang="en-US" altLang="ko-KR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Object 30">
            <a:extLst>
              <a:ext uri="{FF2B5EF4-FFF2-40B4-BE49-F238E27FC236}">
                <a16:creationId xmlns:a16="http://schemas.microsoft.com/office/drawing/2014/main" id="{EC5357E5-3F55-470D-BFD9-A6A1D92BD057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</a:t>
            </a:r>
            <a:r>
              <a:rPr lang="ko-KR" altLang="en-US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심층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</a:p>
          <a:p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요인 별 삶의 모습 분석 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FCFF1-0DFF-497E-814F-487E78109E89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18BB36-6312-271E-240E-1B79BD8E9244}"/>
              </a:ext>
            </a:extLst>
          </p:cNvPr>
          <p:cNvSpPr/>
          <p:nvPr/>
        </p:nvSpPr>
        <p:spPr>
          <a:xfrm>
            <a:off x="9952342" y="2555172"/>
            <a:ext cx="3200934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A18350-BAAE-1C58-C0CC-36F7D0681531}"/>
              </a:ext>
            </a:extLst>
          </p:cNvPr>
          <p:cNvSpPr/>
          <p:nvPr/>
        </p:nvSpPr>
        <p:spPr>
          <a:xfrm>
            <a:off x="13524239" y="2555172"/>
            <a:ext cx="3931978" cy="49051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C1A70-0287-ACDB-501D-EA00F3D43C91}"/>
              </a:ext>
            </a:extLst>
          </p:cNvPr>
          <p:cNvSpPr txBox="1"/>
          <p:nvPr/>
        </p:nvSpPr>
        <p:spPr>
          <a:xfrm>
            <a:off x="1034481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다양한 요인</a:t>
            </a:r>
            <a:endParaRPr lang="ko-KR" altLang="en-US" sz="28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BB711D-57E6-DB6C-F4C7-82AD98360413}"/>
              </a:ext>
            </a:extLst>
          </p:cNvPr>
          <p:cNvSpPr txBox="1"/>
          <p:nvPr/>
        </p:nvSpPr>
        <p:spPr>
          <a:xfrm>
            <a:off x="10120207" y="2781300"/>
            <a:ext cx="21969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 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(20~39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학력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거주지역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업종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CF5703-A291-E8EE-4A12-AE63C46788B6}"/>
              </a:ext>
            </a:extLst>
          </p:cNvPr>
          <p:cNvSpPr txBox="1"/>
          <p:nvPr/>
        </p:nvSpPr>
        <p:spPr>
          <a:xfrm>
            <a:off x="14192288" y="2365849"/>
            <a:ext cx="241598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삶의 모습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B44407-EF61-A4FC-451A-6A19EEBE5E7C}"/>
              </a:ext>
            </a:extLst>
          </p:cNvPr>
          <p:cNvSpPr txBox="1"/>
          <p:nvPr/>
        </p:nvSpPr>
        <p:spPr>
          <a:xfrm>
            <a:off x="13572943" y="2781300"/>
            <a:ext cx="365467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삶의 만족도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고용 형태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 월급</a:t>
            </a: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 주당 근로시간</a:t>
            </a:r>
            <a:endParaRPr lang="en-US" altLang="ko-KR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</a:t>
            </a:r>
            <a:r>
              <a:rPr lang="ko-KR" altLang="en-US" dirty="0" err="1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혼인율</a:t>
            </a: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0DBB5C95-073E-3960-723A-3589C32907DD}"/>
              </a:ext>
            </a:extLst>
          </p:cNvPr>
          <p:cNvSpPr/>
          <p:nvPr/>
        </p:nvSpPr>
        <p:spPr>
          <a:xfrm rot="10800000">
            <a:off x="9857969" y="7912977"/>
            <a:ext cx="7523450" cy="996679"/>
          </a:xfrm>
          <a:prstGeom prst="triangle">
            <a:avLst/>
          </a:prstGeom>
          <a:solidFill>
            <a:srgbClr val="6E9CCC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631724" y="2168723"/>
            <a:ext cx="1842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선택 가능한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738882" y="2169720"/>
            <a:ext cx="13227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선택한 요인 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35F647-9C72-DADD-2876-2296C29DAF00}"/>
              </a:ext>
            </a:extLst>
          </p:cNvPr>
          <p:cNvSpPr txBox="1"/>
          <p:nvPr/>
        </p:nvSpPr>
        <p:spPr>
          <a:xfrm>
            <a:off x="10144991" y="7581900"/>
            <a:ext cx="691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선택한 요인 별 심층 분석</a:t>
            </a:r>
            <a:r>
              <a: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134600" y="82677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다양하게 나타나는</a:t>
            </a:r>
            <a:r>
              <a:rPr lang="en-US" altLang="ko-KR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삶의 모습을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7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선택한 요인에 </a:t>
            </a:r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따라</a:t>
            </a:r>
            <a:r>
              <a:rPr lang="en-US" altLang="ko-KR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7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시각화하여 제공</a:t>
            </a:r>
            <a:endParaRPr lang="en-US" altLang="ko-KR" sz="27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03" y="2627459"/>
            <a:ext cx="9134475" cy="6372225"/>
          </a:xfrm>
          <a:prstGeom prst="rect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136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8018954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기대효과 및 활용방안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90819-CF33-43A3-97C5-3A91C390D244}"/>
              </a:ext>
            </a:extLst>
          </p:cNvPr>
          <p:cNvSpPr txBox="1"/>
          <p:nvPr/>
        </p:nvSpPr>
        <p:spPr>
          <a:xfrm>
            <a:off x="4677730" y="3846302"/>
            <a:ext cx="1173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 세대 내 본인의 상황에 대한 척도로서 활용가능</a:t>
            </a:r>
            <a:endParaRPr lang="en-US" altLang="ko-KR" sz="36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1ED3B-FF7B-4F89-AE2A-9CF0373296E7}"/>
              </a:ext>
            </a:extLst>
          </p:cNvPr>
          <p:cNvSpPr txBox="1"/>
          <p:nvPr/>
        </p:nvSpPr>
        <p:spPr>
          <a:xfrm>
            <a:off x="4677730" y="6518517"/>
            <a:ext cx="1173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기업의 마케팅자료로 활용 가능</a:t>
            </a:r>
            <a:endParaRPr lang="en-US" altLang="ko-KR" sz="36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335F4AFF-2B09-4E2F-8540-9D69CB3FAF80}"/>
              </a:ext>
            </a:extLst>
          </p:cNvPr>
          <p:cNvSpPr/>
          <p:nvPr/>
        </p:nvSpPr>
        <p:spPr>
          <a:xfrm>
            <a:off x="1" y="1790700"/>
            <a:ext cx="4257675" cy="8515350"/>
          </a:xfrm>
          <a:custGeom>
            <a:avLst/>
            <a:gdLst>
              <a:gd name="connsiteX0" fmla="*/ 0 w 4257675"/>
              <a:gd name="connsiteY0" fmla="*/ 0 h 8515350"/>
              <a:gd name="connsiteX1" fmla="*/ 4257675 w 4257675"/>
              <a:gd name="connsiteY1" fmla="*/ 4257675 h 8515350"/>
              <a:gd name="connsiteX2" fmla="*/ 0 w 4257675"/>
              <a:gd name="connsiteY2" fmla="*/ 8515350 h 851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7675" h="8515350">
                <a:moveTo>
                  <a:pt x="0" y="0"/>
                </a:moveTo>
                <a:cubicBezTo>
                  <a:pt x="2351449" y="0"/>
                  <a:pt x="4257675" y="1906226"/>
                  <a:pt x="4257675" y="4257675"/>
                </a:cubicBezTo>
                <a:cubicBezTo>
                  <a:pt x="4257675" y="6609124"/>
                  <a:pt x="2351449" y="8515350"/>
                  <a:pt x="0" y="85153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5000"/>
                  <a:lumOff val="55000"/>
                  <a:alpha val="28000"/>
                </a:schemeClr>
              </a:gs>
              <a:gs pos="100000">
                <a:schemeClr val="accent1">
                  <a:lumMod val="30000"/>
                  <a:lumOff val="70000"/>
                  <a:alpha val="4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EEA31F-4348-417B-B675-38B792F86128}"/>
              </a:ext>
            </a:extLst>
          </p:cNvPr>
          <p:cNvGrpSpPr/>
          <p:nvPr/>
        </p:nvGrpSpPr>
        <p:grpSpPr>
          <a:xfrm>
            <a:off x="3276600" y="3569302"/>
            <a:ext cx="1200330" cy="1200330"/>
            <a:chOff x="3276600" y="3569302"/>
            <a:chExt cx="1200330" cy="120033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4AA1BC8-1D19-4222-847D-C0C283C31802}"/>
                </a:ext>
              </a:extLst>
            </p:cNvPr>
            <p:cNvSpPr/>
            <p:nvPr/>
          </p:nvSpPr>
          <p:spPr>
            <a:xfrm>
              <a:off x="3276600" y="3569302"/>
              <a:ext cx="1200330" cy="12003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A9E607-068B-4746-86B0-F3B93F4EBA89}"/>
                </a:ext>
              </a:extLst>
            </p:cNvPr>
            <p:cNvSpPr txBox="1"/>
            <p:nvPr/>
          </p:nvSpPr>
          <p:spPr>
            <a:xfrm>
              <a:off x="3620124" y="3707802"/>
              <a:ext cx="5132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</a:t>
              </a:r>
              <a:endParaRPr lang="ko-KR" altLang="en-US" sz="54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6E9D73-B969-44B3-BBE4-5295BD7FCECB}"/>
              </a:ext>
            </a:extLst>
          </p:cNvPr>
          <p:cNvGrpSpPr/>
          <p:nvPr/>
        </p:nvGrpSpPr>
        <p:grpSpPr>
          <a:xfrm>
            <a:off x="3276600" y="6241517"/>
            <a:ext cx="1200330" cy="1200330"/>
            <a:chOff x="3276600" y="6241517"/>
            <a:chExt cx="1200330" cy="120033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79BAF8-713F-4EED-8E3A-BEEA2950878D}"/>
                </a:ext>
              </a:extLst>
            </p:cNvPr>
            <p:cNvSpPr/>
            <p:nvPr/>
          </p:nvSpPr>
          <p:spPr>
            <a:xfrm>
              <a:off x="3276600" y="6241517"/>
              <a:ext cx="1200330" cy="12003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DC4458-9D0D-418B-8314-35835E348239}"/>
                </a:ext>
              </a:extLst>
            </p:cNvPr>
            <p:cNvSpPr txBox="1"/>
            <p:nvPr/>
          </p:nvSpPr>
          <p:spPr>
            <a:xfrm>
              <a:off x="3553600" y="6380017"/>
              <a:ext cx="6463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2</a:t>
              </a:r>
              <a:endParaRPr lang="ko-KR" altLang="en-US" sz="54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CFBB1B-0DCD-4301-AEF6-C9F40CBC6006}"/>
              </a:ext>
            </a:extLst>
          </p:cNvPr>
          <p:cNvSpPr txBox="1"/>
          <p:nvPr/>
        </p:nvSpPr>
        <p:spPr>
          <a:xfrm>
            <a:off x="4820454" y="4533900"/>
            <a:ext cx="1173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 각자의 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환경에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따른 행복도 정보를 제공함으로써</a:t>
            </a:r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22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본인의 환경을 재고해보고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이를</a:t>
            </a:r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행복을 위한 길라잡이로 활용 가능</a:t>
            </a:r>
            <a:endParaRPr lang="en-US" altLang="ko-KR" sz="22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98866-516D-4F0F-9AC2-7978A79FA126}"/>
              </a:ext>
            </a:extLst>
          </p:cNvPr>
          <p:cNvSpPr txBox="1"/>
          <p:nvPr/>
        </p:nvSpPr>
        <p:spPr>
          <a:xfrm>
            <a:off x="4820454" y="7181161"/>
            <a:ext cx="1173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세대의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주관적인 만족도 데이터를 분석하므로</a:t>
            </a:r>
            <a:endParaRPr lang="en-US" altLang="ko-KR" sz="22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세대가 핵심 타겟인 기업의 마케팅 자료로 </a:t>
            </a:r>
            <a:r>
              <a:rPr lang="ko-KR" altLang="en-US" sz="22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활용 </a:t>
            </a:r>
            <a:r>
              <a:rPr lang="ko-KR" altLang="en-US" sz="22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가능</a:t>
            </a:r>
            <a:endParaRPr lang="en-US" altLang="ko-KR" sz="22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6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5123354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향후 개발 계획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A1CAB6-53C7-4D70-8240-015B82C18E6F}"/>
              </a:ext>
            </a:extLst>
          </p:cNvPr>
          <p:cNvSpPr/>
          <p:nvPr/>
        </p:nvSpPr>
        <p:spPr>
          <a:xfrm>
            <a:off x="381000" y="2095500"/>
            <a:ext cx="8610600" cy="7924800"/>
          </a:xfrm>
          <a:prstGeom prst="roundRect">
            <a:avLst/>
          </a:prstGeom>
          <a:solidFill>
            <a:srgbClr val="6E9CC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의류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C6D8B20-2BF0-4BDE-AB1F-D0601D95D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62" y="2705100"/>
            <a:ext cx="4362692" cy="4362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7E062F-F4AE-45B0-8446-545755A1CC35}"/>
              </a:ext>
            </a:extLst>
          </p:cNvPr>
          <p:cNvSpPr txBox="1"/>
          <p:nvPr/>
        </p:nvSpPr>
        <p:spPr>
          <a:xfrm>
            <a:off x="457200" y="6895113"/>
            <a:ext cx="84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세대를 확장하여 분석</a:t>
            </a: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–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베이비붐 세대 </a:t>
            </a:r>
            <a: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/>
            </a:r>
            <a:b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은퇴를 바로 앞둔 나이인 </a:t>
            </a:r>
            <a:r>
              <a:rPr lang="ko-KR" altLang="en-US" sz="1600" dirty="0" smtClean="0"/>
              <a:t>베이비붐 세대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를 위한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삶의 만족도 분석 서비스</a:t>
            </a:r>
            <a:endParaRPr lang="en-US" altLang="ko-KR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1BFC3A-D6C6-4DB0-BC50-7477A67AD9ED}"/>
              </a:ext>
            </a:extLst>
          </p:cNvPr>
          <p:cNvSpPr/>
          <p:nvPr/>
        </p:nvSpPr>
        <p:spPr>
          <a:xfrm>
            <a:off x="9296400" y="2095500"/>
            <a:ext cx="8610600" cy="7924800"/>
          </a:xfrm>
          <a:prstGeom prst="roundRect">
            <a:avLst/>
          </a:prstGeom>
          <a:solidFill>
            <a:srgbClr val="6E9CC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인간의 얼굴, 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F2BAC993-1448-4571-B7E8-75F374FF7C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8545" l="9980" r="91394">
                        <a14:foregroundMark x1="69333" y1="18990" x2="70424" y2="13333"/>
                        <a14:foregroundMark x1="66384" y1="29737" x2="66384" y2="29737"/>
                        <a14:foregroundMark x1="84687" y1="55798" x2="86939" y2="57698"/>
                        <a14:foregroundMark x1="79313" y1="73818" x2="78505" y2="73818"/>
                        <a14:foregroundMark x1="16465" y1="62474" x2="15636" y2="66545"/>
                        <a14:foregroundMark x1="15636" y1="66545" x2="16687" y2="68727"/>
                        <a14:foregroundMark x1="18303" y1="73293" x2="19111" y2="74101"/>
                        <a14:foregroundMark x1="37899" y1="89939" x2="53333" y2="94788"/>
                        <a14:foregroundMark x1="53333" y1="94788" x2="55111" y2="94788"/>
                        <a14:foregroundMark x1="36848" y1="98545" x2="60202" y2="98020"/>
                        <a14:foregroundMark x1="16162" y1="63192" x2="16525" y2="62990"/>
                        <a14:backgroundMark x1="17495" y1="60646" x2="17495" y2="60646"/>
                        <a14:backgroundMark x1="17495" y1="59556" x2="16404" y2="61737"/>
                        <a14:backgroundMark x1="15596" y1="59030" x2="17212" y2="59838"/>
                        <a14:backgroundMark x1="17091" y1="59273" x2="17091" y2="59273"/>
                        <a14:backgroundMark x1="17051" y1="58869" x2="17172" y2="59394"/>
                        <a14:backgroundMark x1="16646" y1="58747" x2="17051" y2="61172"/>
                        <a14:backgroundMark x1="16929" y1="58505" x2="17091" y2="59111"/>
                        <a14:backgroundMark x1="17010" y1="61495" x2="15354" y2="62263"/>
                        <a14:backgroundMark x1="16889" y1="58020" x2="17455" y2="59152"/>
                        <a14:backgroundMark x1="86990" y1="57657" x2="88202" y2="58788"/>
                        <a14:backgroundMark x1="88727" y1="59152" x2="89737" y2="60040"/>
                        <a14:backgroundMark x1="89333" y1="59313" x2="90263" y2="61010"/>
                        <a14:backgroundMark x1="85737" y1="57616" x2="87192" y2="57657"/>
                        <a14:backgroundMark x1="90263" y1="60283" x2="90747" y2="61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007" y="2552700"/>
            <a:ext cx="4057385" cy="4057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9BE254-96C0-45C1-8A7C-6E55BD383485}"/>
              </a:ext>
            </a:extLst>
          </p:cNvPr>
          <p:cNvSpPr txBox="1"/>
          <p:nvPr/>
        </p:nvSpPr>
        <p:spPr>
          <a:xfrm>
            <a:off x="9372600" y="6895113"/>
            <a:ext cx="84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MZ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세대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취미 추천 서비스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/>
            </a:r>
            <a:b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추가적으로 취미 관련 빅데이터를 분석해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/>
              <a:t>MZ</a:t>
            </a:r>
            <a:r>
              <a:rPr lang="ko-KR" altLang="en-US" sz="1600" dirty="0" smtClean="0"/>
              <a:t>세대 개인 환경에 따라 만족도가 높을 것으로 예상되는 취미를 예측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추천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321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-325603" y="3887331"/>
            <a:ext cx="18936921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0" kern="0" spc="-1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감사</a:t>
            </a:r>
            <a:r>
              <a:rPr lang="en-US" sz="14000" kern="0" spc="-1200" dirty="0">
                <a:solidFill>
                  <a:srgbClr val="567B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합니다</a:t>
            </a:r>
            <a:endParaRPr lang="en-US" sz="14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777255" y="4761278"/>
            <a:ext cx="337545" cy="337545"/>
            <a:chOff x="3434130" y="4616231"/>
            <a:chExt cx="337545" cy="337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4130" y="4616231"/>
              <a:ext cx="337545" cy="3375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255" y="4761278"/>
            <a:ext cx="337545" cy="337545"/>
            <a:chOff x="14514040" y="4616231"/>
            <a:chExt cx="337545" cy="3375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14040" y="4616231"/>
              <a:ext cx="337545" cy="337545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533400" y="464912"/>
            <a:ext cx="17221200" cy="9424933"/>
          </a:xfrm>
          <a:prstGeom prst="rect">
            <a:avLst/>
          </a:prstGeom>
          <a:noFill/>
          <a:ln w="76200">
            <a:solidFill>
              <a:srgbClr val="D4DDE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865527"/>
              </p:ext>
            </p:extLst>
          </p:nvPr>
        </p:nvGraphicFramePr>
        <p:xfrm>
          <a:off x="1219200" y="2437434"/>
          <a:ext cx="11333480" cy="1516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1458013921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2546127593"/>
                    </a:ext>
                  </a:extLst>
                </a:gridCol>
                <a:gridCol w="6299200">
                  <a:extLst>
                    <a:ext uri="{9D8B030D-6E8A-4147-A177-3AD203B41FA5}">
                      <a16:colId xmlns:a16="http://schemas.microsoft.com/office/drawing/2014/main" val="3959921268"/>
                    </a:ext>
                  </a:extLst>
                </a:gridCol>
              </a:tblGrid>
              <a:tr h="505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업데이트 일자</a:t>
                      </a:r>
                    </a:p>
                  </a:txBody>
                  <a:tcPr anchor="ctr">
                    <a:solidFill>
                      <a:srgbClr val="293D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문서번호</a:t>
                      </a:r>
                    </a:p>
                  </a:txBody>
                  <a:tcPr anchor="ctr">
                    <a:solidFill>
                      <a:srgbClr val="293D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변경사항</a:t>
                      </a:r>
                    </a:p>
                  </a:txBody>
                  <a:tcPr anchor="ctr">
                    <a:solidFill>
                      <a:srgbClr val="293D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275677"/>
                  </a:ext>
                </a:extLst>
              </a:tr>
              <a:tr h="50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23.06.01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ver0.1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프로젝트 기획초안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6656"/>
                  </a:ext>
                </a:extLst>
              </a:tr>
              <a:tr h="505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23.06.20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Ver1.0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프로젝트 </a:t>
                      </a:r>
                      <a:r>
                        <a:rPr lang="ko-KR" altLang="en-US" dirty="0" smtClean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기획 수정</a:t>
                      </a:r>
                      <a:endParaRPr lang="ko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4017"/>
                  </a:ext>
                </a:extLst>
              </a:tr>
            </a:tbl>
          </a:graphicData>
        </a:graphic>
      </p:graphicFrame>
      <p:sp>
        <p:nvSpPr>
          <p:cNvPr id="64" name="Object 10"/>
          <p:cNvSpPr txBox="1"/>
          <p:nvPr/>
        </p:nvSpPr>
        <p:spPr>
          <a:xfrm>
            <a:off x="1066800" y="1003637"/>
            <a:ext cx="1482366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6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문서 변경사항</a:t>
            </a:r>
            <a:endParaRPr lang="en-US" sz="6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6"/>
          <p:cNvGrpSpPr/>
          <p:nvPr/>
        </p:nvGrpSpPr>
        <p:grpSpPr>
          <a:xfrm>
            <a:off x="1295400" y="1698784"/>
            <a:ext cx="254318" cy="254318"/>
            <a:chOff x="14317102" y="4407407"/>
            <a:chExt cx="325168" cy="325168"/>
          </a:xfrm>
        </p:grpSpPr>
        <p:pic>
          <p:nvPicPr>
            <p:cNvPr id="13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24000" y="1302723"/>
            <a:ext cx="2209800" cy="104644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ko-KR" altLang="en-US" sz="6200" dirty="0">
                <a:solidFill>
                  <a:srgbClr val="3C5A9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sz="6200" dirty="0">
              <a:solidFill>
                <a:srgbClr val="3C5A9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34000" y="0"/>
            <a:ext cx="12954000" cy="10287000"/>
          </a:xfrm>
          <a:prstGeom prst="rect">
            <a:avLst/>
          </a:prstGeom>
          <a:solidFill>
            <a:srgbClr val="EF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1006"/>
          <p:cNvGrpSpPr/>
          <p:nvPr/>
        </p:nvGrpSpPr>
        <p:grpSpPr>
          <a:xfrm>
            <a:off x="3657600" y="1698784"/>
            <a:ext cx="254318" cy="254318"/>
            <a:chOff x="14317102" y="4407407"/>
            <a:chExt cx="325168" cy="325168"/>
          </a:xfrm>
        </p:grpSpPr>
        <p:pic>
          <p:nvPicPr>
            <p:cNvPr id="11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DDD76D-DA92-46FE-AEE3-069FF8154E79}"/>
              </a:ext>
            </a:extLst>
          </p:cNvPr>
          <p:cNvGrpSpPr/>
          <p:nvPr/>
        </p:nvGrpSpPr>
        <p:grpSpPr>
          <a:xfrm>
            <a:off x="6248400" y="1432155"/>
            <a:ext cx="8839200" cy="892552"/>
            <a:chOff x="6248400" y="1790700"/>
            <a:chExt cx="8839200" cy="892552"/>
          </a:xfrm>
        </p:grpSpPr>
        <p:sp>
          <p:nvSpPr>
            <p:cNvPr id="14" name="Object 30"/>
            <p:cNvSpPr txBox="1"/>
            <p:nvPr/>
          </p:nvSpPr>
          <p:spPr>
            <a:xfrm>
              <a:off x="6248400" y="1790700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01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9" name="Object 30"/>
            <p:cNvSpPr txBox="1"/>
            <p:nvPr/>
          </p:nvSpPr>
          <p:spPr>
            <a:xfrm>
              <a:off x="7524750" y="1792188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기획의도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7467600" y="2530852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76EB1-6897-4D8F-AB44-6A4A541123DE}"/>
              </a:ext>
            </a:extLst>
          </p:cNvPr>
          <p:cNvGrpSpPr/>
          <p:nvPr/>
        </p:nvGrpSpPr>
        <p:grpSpPr>
          <a:xfrm>
            <a:off x="6248400" y="3090567"/>
            <a:ext cx="8839200" cy="892552"/>
            <a:chOff x="6248400" y="3953575"/>
            <a:chExt cx="8839200" cy="892552"/>
          </a:xfrm>
        </p:grpSpPr>
        <p:sp>
          <p:nvSpPr>
            <p:cNvPr id="23" name="Object 30"/>
            <p:cNvSpPr txBox="1"/>
            <p:nvPr/>
          </p:nvSpPr>
          <p:spPr>
            <a:xfrm>
              <a:off x="6248400" y="3953575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02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Object 30"/>
            <p:cNvSpPr txBox="1"/>
            <p:nvPr/>
          </p:nvSpPr>
          <p:spPr>
            <a:xfrm>
              <a:off x="7524750" y="3955063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프로젝트 목표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7467600" y="4693727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F50480-8FD2-45A7-9BBC-1A3B23C1CF56}"/>
              </a:ext>
            </a:extLst>
          </p:cNvPr>
          <p:cNvGrpSpPr/>
          <p:nvPr/>
        </p:nvGrpSpPr>
        <p:grpSpPr>
          <a:xfrm>
            <a:off x="6248400" y="4748979"/>
            <a:ext cx="8839200" cy="892552"/>
            <a:chOff x="6248400" y="6116449"/>
            <a:chExt cx="8839200" cy="892552"/>
          </a:xfrm>
        </p:grpSpPr>
        <p:sp>
          <p:nvSpPr>
            <p:cNvPr id="26" name="Object 30"/>
            <p:cNvSpPr txBox="1"/>
            <p:nvPr/>
          </p:nvSpPr>
          <p:spPr>
            <a:xfrm>
              <a:off x="6248400" y="6116449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03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Object 30"/>
            <p:cNvSpPr txBox="1"/>
            <p:nvPr/>
          </p:nvSpPr>
          <p:spPr>
            <a:xfrm>
              <a:off x="7524750" y="6117937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개발 목표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467600" y="6856601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F9C020-61DC-4A52-8BFE-CE1C8577CFF4}"/>
              </a:ext>
            </a:extLst>
          </p:cNvPr>
          <p:cNvGrpSpPr/>
          <p:nvPr/>
        </p:nvGrpSpPr>
        <p:grpSpPr>
          <a:xfrm>
            <a:off x="6248400" y="6407391"/>
            <a:ext cx="8839200" cy="892552"/>
            <a:chOff x="6248400" y="7907104"/>
            <a:chExt cx="8839200" cy="892552"/>
          </a:xfrm>
        </p:grpSpPr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3A49D6B5-F722-408F-92E2-FA38FF33684B}"/>
                </a:ext>
              </a:extLst>
            </p:cNvPr>
            <p:cNvSpPr txBox="1"/>
            <p:nvPr/>
          </p:nvSpPr>
          <p:spPr>
            <a:xfrm>
              <a:off x="6248400" y="7907104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04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676AE822-C505-4230-9C9D-8DEA21C3D073}"/>
                </a:ext>
              </a:extLst>
            </p:cNvPr>
            <p:cNvSpPr txBox="1"/>
            <p:nvPr/>
          </p:nvSpPr>
          <p:spPr>
            <a:xfrm>
              <a:off x="7524750" y="7908592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기대효과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17AE8E3-C9A1-4022-9C64-E398CCA34AA7}"/>
                </a:ext>
              </a:extLst>
            </p:cNvPr>
            <p:cNvCxnSpPr/>
            <p:nvPr/>
          </p:nvCxnSpPr>
          <p:spPr>
            <a:xfrm>
              <a:off x="7467600" y="8647256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69DD5A-DEB9-4482-9246-A25E01DC1D73}"/>
              </a:ext>
            </a:extLst>
          </p:cNvPr>
          <p:cNvGrpSpPr/>
          <p:nvPr/>
        </p:nvGrpSpPr>
        <p:grpSpPr>
          <a:xfrm>
            <a:off x="6248400" y="8065803"/>
            <a:ext cx="8839200" cy="892552"/>
            <a:chOff x="6248400" y="7907104"/>
            <a:chExt cx="8839200" cy="892552"/>
          </a:xfrm>
        </p:grpSpPr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B044E799-A8C5-4939-9591-FC6C0D636688}"/>
                </a:ext>
              </a:extLst>
            </p:cNvPr>
            <p:cNvSpPr txBox="1"/>
            <p:nvPr/>
          </p:nvSpPr>
          <p:spPr>
            <a:xfrm>
              <a:off x="6248400" y="7907104"/>
              <a:ext cx="1352550" cy="892552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altLang="ko-KR" sz="5200" dirty="0">
                  <a:solidFill>
                    <a:srgbClr val="3C5A93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05</a:t>
              </a:r>
              <a:endParaRPr lang="en-US" sz="5200" dirty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26FDFA3A-431E-4E9B-B30B-4C68CF7D6DC5}"/>
                </a:ext>
              </a:extLst>
            </p:cNvPr>
            <p:cNvSpPr txBox="1"/>
            <p:nvPr/>
          </p:nvSpPr>
          <p:spPr>
            <a:xfrm>
              <a:off x="7524750" y="7908592"/>
              <a:ext cx="7562850" cy="738664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r>
                <a:rPr lang="ko-KR" altLang="en-US" sz="4200" dirty="0">
                  <a:solidFill>
                    <a:srgbClr val="293D65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향후 개발계획</a:t>
              </a:r>
              <a:endParaRPr lang="en-US" sz="42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A067DF5-6F21-4EEF-837C-B14EB085F9A5}"/>
                </a:ext>
              </a:extLst>
            </p:cNvPr>
            <p:cNvCxnSpPr/>
            <p:nvPr/>
          </p:nvCxnSpPr>
          <p:spPr>
            <a:xfrm>
              <a:off x="7467600" y="8647256"/>
              <a:ext cx="6248400" cy="0"/>
            </a:xfrm>
            <a:prstGeom prst="line">
              <a:avLst/>
            </a:prstGeom>
            <a:ln w="38100">
              <a:solidFill>
                <a:srgbClr val="C1D4F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17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bject 30"/>
          <p:cNvSpPr txBox="1"/>
          <p:nvPr/>
        </p:nvSpPr>
        <p:spPr>
          <a:xfrm>
            <a:off x="4081160" y="1028700"/>
            <a:ext cx="8686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대한민국의 행복지수</a:t>
            </a:r>
            <a:endParaRPr lang="en-US" sz="2800" dirty="0">
              <a:solidFill>
                <a:srgbClr val="293D65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CE3C06-8413-4145-9A87-F8E2BE57991F}"/>
              </a:ext>
            </a:extLst>
          </p:cNvPr>
          <p:cNvSpPr/>
          <p:nvPr/>
        </p:nvSpPr>
        <p:spPr>
          <a:xfrm>
            <a:off x="1066800" y="2933700"/>
            <a:ext cx="8715853" cy="282828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CD1458E-4439-4824-9312-16306284A57A}"/>
              </a:ext>
            </a:extLst>
          </p:cNvPr>
          <p:cNvSpPr txBox="1"/>
          <p:nvPr/>
        </p:nvSpPr>
        <p:spPr>
          <a:xfrm>
            <a:off x="3272646" y="3406984"/>
            <a:ext cx="430416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4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국가 행복지수</a:t>
            </a:r>
            <a:r>
              <a:rPr lang="en-US" altLang="ko-KR" sz="4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 </a:t>
            </a:r>
            <a:endParaRPr lang="en-US" altLang="ko-KR" sz="4800" dirty="0">
              <a:solidFill>
                <a:srgbClr val="293D65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9BF4F5-BAAD-46EA-8B89-9139F6543668}"/>
              </a:ext>
            </a:extLst>
          </p:cNvPr>
          <p:cNvSpPr/>
          <p:nvPr/>
        </p:nvSpPr>
        <p:spPr>
          <a:xfrm>
            <a:off x="2567226" y="4489197"/>
            <a:ext cx="5715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OECD </a:t>
            </a:r>
            <a:r>
              <a:rPr lang="ko-KR" altLang="en-US" sz="3800" dirty="0" smtClean="0">
                <a:solidFill>
                  <a:srgbClr val="293D65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국가 중 최하위</a:t>
            </a:r>
            <a:endParaRPr lang="ko-KR" altLang="en-US" sz="3800" dirty="0">
              <a:solidFill>
                <a:srgbClr val="293D65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Google Shape;162;p5"/>
          <p:cNvSpPr txBox="1"/>
          <p:nvPr/>
        </p:nvSpPr>
        <p:spPr>
          <a:xfrm>
            <a:off x="4336029" y="5142594"/>
            <a:ext cx="249009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#2023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년 기준 세계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57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위</a:t>
            </a:r>
            <a:endParaRPr sz="16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  <a:sym typeface="Arial"/>
            </a:endParaRPr>
          </a:p>
        </p:txBody>
      </p:sp>
      <p:sp>
        <p:nvSpPr>
          <p:cNvPr id="3" name="Object 30">
            <a:extLst>
              <a:ext uri="{FF2B5EF4-FFF2-40B4-BE49-F238E27FC236}">
                <a16:creationId xmlns:a16="http://schemas.microsoft.com/office/drawing/2014/main" id="{C0F708DF-4E95-C800-1822-600115063250}"/>
              </a:ext>
            </a:extLst>
          </p:cNvPr>
          <p:cNvSpPr txBox="1"/>
          <p:nvPr/>
        </p:nvSpPr>
        <p:spPr>
          <a:xfrm>
            <a:off x="3581400" y="3162300"/>
            <a:ext cx="146299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대한민국의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0" name="Picture 2" descr="행복하신가요…한국 국가행복지수 35위[그래픽뉴스] - 노컷뉴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439" y="2533333"/>
            <a:ext cx="5695350" cy="64572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16175" b="26377"/>
          <a:stretch/>
        </p:blipFill>
        <p:spPr>
          <a:xfrm>
            <a:off x="3037221" y="7743624"/>
            <a:ext cx="6745432" cy="14424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6495559"/>
            <a:ext cx="7566143" cy="1184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5732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C25F2C1-8D44-8E48-EF3A-2FFE1585A7A0}"/>
              </a:ext>
            </a:extLst>
          </p:cNvPr>
          <p:cNvGrpSpPr/>
          <p:nvPr/>
        </p:nvGrpSpPr>
        <p:grpSpPr>
          <a:xfrm>
            <a:off x="8305800" y="6952952"/>
            <a:ext cx="8838834" cy="2292469"/>
            <a:chOff x="4646476" y="7065902"/>
            <a:chExt cx="9489328" cy="188759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C840FA-8578-967F-9E36-0E8C864B2E7C}"/>
                </a:ext>
              </a:extLst>
            </p:cNvPr>
            <p:cNvSpPr txBox="1"/>
            <p:nvPr/>
          </p:nvSpPr>
          <p:spPr>
            <a:xfrm>
              <a:off x="4906857" y="7065902"/>
              <a:ext cx="8968566" cy="1647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2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Wingdings" panose="05000000000000000000" pitchFamily="2" charset="2"/>
                </a:rPr>
                <a:t>그 중에서도</a:t>
              </a:r>
              <a:endPara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가장</a:t>
              </a:r>
              <a:r>
                <a:rPr lang="ko-KR" altLang="en-US" sz="4400" dirty="0" smtClean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4400" dirty="0" smtClean="0">
                  <a:solidFill>
                    <a:srgbClr val="FF505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행복 지수가 낮은</a:t>
              </a:r>
              <a:endParaRPr lang="en-US" altLang="ko-KR" sz="4400" dirty="0" smtClean="0">
                <a:solidFill>
                  <a:srgbClr val="FF5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3600" dirty="0" smtClean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2·30</a:t>
              </a:r>
              <a:r>
                <a:rPr lang="ko-KR" altLang="en-US" sz="3600" dirty="0">
                  <a:solidFill>
                    <a:schemeClr val="tx2">
                      <a:lumMod val="5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대 </a:t>
              </a:r>
              <a:r>
                <a:rPr lang="en-US" altLang="ko-KR" sz="4400" dirty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MZ</a:t>
              </a:r>
              <a:r>
                <a:rPr lang="ko-KR" altLang="en-US" sz="4400" dirty="0" smtClean="0">
                  <a:solidFill>
                    <a:srgbClr val="0070C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sym typeface="Wingdings" panose="05000000000000000000" pitchFamily="2" charset="2"/>
                </a:rPr>
                <a:t>세대</a:t>
              </a:r>
              <a:endParaRPr lang="en-US" altLang="ko-KR" sz="36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6B3F9AF-49CE-BD2C-9820-54ECDE140F90}"/>
                </a:ext>
              </a:extLst>
            </p:cNvPr>
            <p:cNvSpPr/>
            <p:nvPr/>
          </p:nvSpPr>
          <p:spPr>
            <a:xfrm>
              <a:off x="4646476" y="7065903"/>
              <a:ext cx="9489328" cy="1887598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https://dimg.donga.com/wps/NEWS/IMAGE/2019/08/11/96915153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700" y="2823269"/>
            <a:ext cx="4762500" cy="28289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6" y="6591300"/>
            <a:ext cx="5667375" cy="1371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26" name="Picture 2" descr="올해 연령별 '행복지수' [KBS 청주 9시 뉴스 / 2020.12.03]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2781299"/>
            <a:ext cx="5178425" cy="29128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한국인 행복지수 '60대' 최고 20대 '최저', 행복감 높은 도시와 낮은 도시는?-디지틀조선일보(디조닷컴 dizzo.com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2341831"/>
            <a:ext cx="4035425" cy="37918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62;p5"/>
          <p:cNvSpPr txBox="1"/>
          <p:nvPr/>
        </p:nvSpPr>
        <p:spPr>
          <a:xfrm>
            <a:off x="10363017" y="8874184"/>
            <a:ext cx="4724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우울증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자살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b="0" i="0" u="none" strike="noStrike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고독사</a:t>
            </a:r>
            <a:r>
              <a:rPr lang="ko-KR" altLang="en-US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 </a:t>
            </a:r>
            <a:r>
              <a:rPr lang="en-US" altLang="ko-KR" sz="16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취업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주택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#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  <a:sym typeface="Arial"/>
              </a:rPr>
              <a:t>결혼</a:t>
            </a:r>
            <a:endParaRPr sz="16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Gmarket Sans Medium" panose="02000000000000000000" pitchFamily="50" charset="-127"/>
              <a:ea typeface="Gmarket Sans Medium" panose="02000000000000000000" pitchFamily="50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786" y="7030891"/>
            <a:ext cx="5657850" cy="1409700"/>
          </a:xfrm>
          <a:prstGeom prst="rect">
            <a:avLst/>
          </a:prstGeom>
          <a:ln>
            <a:solidFill>
              <a:srgbClr val="96969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26" y="7943887"/>
            <a:ext cx="6186885" cy="11950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70" y="8435033"/>
            <a:ext cx="4184930" cy="11100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28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D3B64C89-EC2C-59B7-ECA0-911B079562DF}"/>
              </a:ext>
            </a:extLst>
          </p:cNvPr>
          <p:cNvSpPr/>
          <p:nvPr/>
        </p:nvSpPr>
        <p:spPr>
          <a:xfrm>
            <a:off x="9437045" y="8953500"/>
            <a:ext cx="7643510" cy="312241"/>
          </a:xfrm>
          <a:prstGeom prst="rect">
            <a:avLst/>
          </a:prstGeom>
          <a:solidFill>
            <a:srgbClr val="F3B4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8575679" y="2324100"/>
            <a:ext cx="9366243" cy="3166824"/>
            <a:chOff x="8575679" y="2476500"/>
            <a:chExt cx="9366243" cy="3166824"/>
          </a:xfrm>
        </p:grpSpPr>
        <p:sp>
          <p:nvSpPr>
            <p:cNvPr id="45" name="모서리가 둥근 직사각형 31">
              <a:extLst>
                <a:ext uri="{FF2B5EF4-FFF2-40B4-BE49-F238E27FC236}">
                  <a16:creationId xmlns:a16="http://schemas.microsoft.com/office/drawing/2014/main" id="{92F6B8E0-BD72-9EFB-4FF2-B9BCAADA8F50}"/>
                </a:ext>
              </a:extLst>
            </p:cNvPr>
            <p:cNvSpPr/>
            <p:nvPr/>
          </p:nvSpPr>
          <p:spPr>
            <a:xfrm>
              <a:off x="8575679" y="2476500"/>
              <a:ext cx="9366243" cy="3166824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 err="1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등에서</a:t>
              </a:r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화려한 모습</a:t>
              </a:r>
              <a:r>
                <a:rPr lang="ko-KR" altLang="en-US" sz="28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만을 보여주기 위해 과장된 일상을 전시</a:t>
              </a:r>
              <a:endPara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타인과 </a:t>
              </a:r>
              <a:r>
                <a:rPr lang="ko-KR" altLang="en-US" sz="28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스스로를 계속해서 </a:t>
              </a:r>
              <a:r>
                <a:rPr lang="ko-KR" altLang="en-US" sz="2800" b="1" dirty="0" smtClean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비교</a:t>
              </a:r>
              <a:r>
                <a:rPr lang="ko-KR" altLang="en-US" sz="2800" dirty="0" smtClean="0">
                  <a:solidFill>
                    <a:schemeClr val="bg1">
                      <a:lumMod val="50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 </a:t>
              </a:r>
              <a:endParaRPr lang="en-US" altLang="ko-KR" sz="28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endParaRPr lang="en-US" altLang="ko-KR" sz="40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나만 뒤쳐지고 있는 것 같은 불안감</a:t>
              </a:r>
              <a:endPara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rgbClr val="00206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상대적인 박탈감</a:t>
              </a:r>
              <a:endParaRPr lang="en-US" altLang="ko-KR" sz="32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A3EE985D-0E0A-17D4-7563-96608ADD4146}"/>
                </a:ext>
              </a:extLst>
            </p:cNvPr>
            <p:cNvSpPr/>
            <p:nvPr/>
          </p:nvSpPr>
          <p:spPr>
            <a:xfrm>
              <a:off x="13117882" y="3895726"/>
              <a:ext cx="304800" cy="409574"/>
            </a:xfrm>
            <a:prstGeom prst="downArrow">
              <a:avLst>
                <a:gd name="adj1" fmla="val 50000"/>
                <a:gd name="adj2" fmla="val 86931"/>
              </a:avLst>
            </a:prstGeom>
            <a:solidFill>
              <a:srgbClr val="6E9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45873" y="6134100"/>
            <a:ext cx="6064527" cy="3213627"/>
            <a:chOff x="109893" y="4942074"/>
            <a:chExt cx="7586307" cy="4025223"/>
          </a:xfrm>
        </p:grpSpPr>
        <p:grpSp>
          <p:nvGrpSpPr>
            <p:cNvPr id="12" name="그룹 11"/>
            <p:cNvGrpSpPr/>
            <p:nvPr/>
          </p:nvGrpSpPr>
          <p:grpSpPr>
            <a:xfrm>
              <a:off x="1447800" y="4942074"/>
              <a:ext cx="6248400" cy="3647073"/>
              <a:chOff x="1295400" y="4533900"/>
              <a:chExt cx="6248400" cy="364707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295400" y="4533900"/>
                <a:ext cx="6248400" cy="35888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4099" y="5054443"/>
                <a:ext cx="3126530" cy="312653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0198" y="6650356"/>
                <a:ext cx="1320292" cy="132029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DADCA1-060E-AAFD-1DEB-84C37B824BAE}"/>
                </a:ext>
              </a:extLst>
            </p:cNvPr>
            <p:cNvSpPr txBox="1"/>
            <p:nvPr/>
          </p:nvSpPr>
          <p:spPr>
            <a:xfrm>
              <a:off x="1444668" y="8597965"/>
              <a:ext cx="55603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#Flex #</a:t>
              </a:r>
              <a:r>
                <a:rPr lang="ko-KR" altLang="en-US" dirty="0" err="1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욜로</a:t>
              </a:r>
              <a:r>
                <a:rPr lang="ko-KR" altLang="en-US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해외여행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결혼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#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취업</a:t>
              </a:r>
              <a:endPara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893" y="6947031"/>
              <a:ext cx="1357737" cy="162546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EC508F7-2EF3-9EC0-6E96-BA40C310A6FE}"/>
              </a:ext>
            </a:extLst>
          </p:cNvPr>
          <p:cNvSpPr txBox="1"/>
          <p:nvPr/>
        </p:nvSpPr>
        <p:spPr>
          <a:xfrm>
            <a:off x="9437044" y="8503503"/>
            <a:ext cx="7643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다양한 요인에 의해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낮아지는 삶의 만족도</a:t>
            </a:r>
            <a:endParaRPr lang="en-US" altLang="ko-KR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247" y="3932003"/>
            <a:ext cx="7410450" cy="647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09" y="4495800"/>
            <a:ext cx="6753225" cy="723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모서리가 둥근 직사각형 31">
            <a:extLst>
              <a:ext uri="{FF2B5EF4-FFF2-40B4-BE49-F238E27FC236}">
                <a16:creationId xmlns:a16="http://schemas.microsoft.com/office/drawing/2014/main" id="{92F6B8E0-BD72-9EFB-4FF2-B9BCAADA8F50}"/>
              </a:ext>
            </a:extLst>
          </p:cNvPr>
          <p:cNvSpPr/>
          <p:nvPr/>
        </p:nvSpPr>
        <p:spPr>
          <a:xfrm>
            <a:off x="8587160" y="6146986"/>
            <a:ext cx="9366243" cy="195798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행복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장담하지 </a:t>
            </a:r>
            <a:r>
              <a:rPr lang="ko-KR" altLang="en-US" sz="3200" b="1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못하는 미래</a:t>
            </a:r>
            <a:endParaRPr lang="en-US" altLang="ko-KR" sz="3200" b="1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500" dirty="0" smtClean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45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불안</a:t>
            </a:r>
            <a:r>
              <a: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우울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화살표: 아래쪽 46">
            <a:extLst>
              <a:ext uri="{FF2B5EF4-FFF2-40B4-BE49-F238E27FC236}">
                <a16:creationId xmlns:a16="http://schemas.microsoft.com/office/drawing/2014/main" id="{A3EE985D-0E0A-17D4-7563-96608ADD4146}"/>
              </a:ext>
            </a:extLst>
          </p:cNvPr>
          <p:cNvSpPr/>
          <p:nvPr/>
        </p:nvSpPr>
        <p:spPr>
          <a:xfrm>
            <a:off x="13106400" y="6867526"/>
            <a:ext cx="304800" cy="409574"/>
          </a:xfrm>
          <a:prstGeom prst="downArrow">
            <a:avLst>
              <a:gd name="adj1" fmla="val 50000"/>
              <a:gd name="adj2" fmla="val 86931"/>
            </a:avLst>
          </a:prstGeom>
          <a:solidFill>
            <a:srgbClr val="6E9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21" y="2467913"/>
            <a:ext cx="6798939" cy="10191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98" y="3096186"/>
            <a:ext cx="7045096" cy="6266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덧셈 기호 15"/>
          <p:cNvSpPr/>
          <p:nvPr/>
        </p:nvSpPr>
        <p:spPr>
          <a:xfrm>
            <a:off x="12851181" y="5295900"/>
            <a:ext cx="838200" cy="838200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4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기획의도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30"/>
          <p:cNvSpPr txBox="1"/>
          <p:nvPr/>
        </p:nvSpPr>
        <p:spPr>
          <a:xfrm>
            <a:off x="4081160" y="1028700"/>
            <a:ext cx="8686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MZ</a:t>
            </a:r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세대의 행복 </a:t>
            </a:r>
            <a:r>
              <a:rPr lang="en-US" altLang="ko-KR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– </a:t>
            </a:r>
            <a:r>
              <a:rPr lang="ko-KR" altLang="en-US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나는 얼마나 행복할 수 있을까</a:t>
            </a:r>
            <a:r>
              <a:rPr lang="en-US" altLang="ko-KR" sz="2800" dirty="0" smtClean="0">
                <a:solidFill>
                  <a:srgbClr val="293D65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?</a:t>
            </a:r>
            <a:endParaRPr lang="en-US" sz="2800" dirty="0">
              <a:solidFill>
                <a:srgbClr val="293D65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8465CF-E663-B832-1A3F-9589031125C0}"/>
              </a:ext>
            </a:extLst>
          </p:cNvPr>
          <p:cNvGrpSpPr/>
          <p:nvPr/>
        </p:nvGrpSpPr>
        <p:grpSpPr>
          <a:xfrm>
            <a:off x="2566930" y="6472461"/>
            <a:ext cx="4205301" cy="1712071"/>
            <a:chOff x="2687666" y="7157894"/>
            <a:chExt cx="4205301" cy="1712071"/>
          </a:xfrm>
        </p:grpSpPr>
        <p:pic>
          <p:nvPicPr>
            <p:cNvPr id="15" name="그림 14" descr="원, 스크린샷이(가) 표시된 사진&#10;&#10;자동 생성된 설명">
              <a:extLst>
                <a:ext uri="{FF2B5EF4-FFF2-40B4-BE49-F238E27FC236}">
                  <a16:creationId xmlns:a16="http://schemas.microsoft.com/office/drawing/2014/main" id="{10C11FA5-DEEA-4800-E4C5-D93AACBB4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539" y="7157894"/>
              <a:ext cx="1556428" cy="1556428"/>
            </a:xfrm>
            <a:prstGeom prst="rect">
              <a:avLst/>
            </a:prstGeom>
          </p:spPr>
        </p:pic>
        <p:pic>
          <p:nvPicPr>
            <p:cNvPr id="17" name="그림 16" descr="스크린샷, 라인, 폰트, 도표이(가) 표시된 사진&#10;&#10;자동 생성된 설명">
              <a:extLst>
                <a:ext uri="{FF2B5EF4-FFF2-40B4-BE49-F238E27FC236}">
                  <a16:creationId xmlns:a16="http://schemas.microsoft.com/office/drawing/2014/main" id="{7065611E-65A9-262A-59B0-3FE75A20D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666" y="7157894"/>
              <a:ext cx="1712071" cy="171207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9D983C-55AD-7C39-FE2E-A252B3AEC828}"/>
              </a:ext>
            </a:extLst>
          </p:cNvPr>
          <p:cNvGrpSpPr/>
          <p:nvPr/>
        </p:nvGrpSpPr>
        <p:grpSpPr>
          <a:xfrm>
            <a:off x="11563501" y="5069248"/>
            <a:ext cx="3160420" cy="4091195"/>
            <a:chOff x="519112" y="3162300"/>
            <a:chExt cx="4953000" cy="6411708"/>
          </a:xfrm>
        </p:grpSpPr>
        <p:pic>
          <p:nvPicPr>
            <p:cNvPr id="10" name="그림 9" descr="클립아트, 그래픽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16D82F-B888-D5DA-5F46-71ECAED57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162300"/>
              <a:ext cx="4619625" cy="48863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69104A-3559-52A8-7C07-759E453E3595}"/>
                </a:ext>
              </a:extLst>
            </p:cNvPr>
            <p:cNvSpPr txBox="1"/>
            <p:nvPr/>
          </p:nvSpPr>
          <p:spPr>
            <a:xfrm>
              <a:off x="519112" y="8126968"/>
              <a:ext cx="4953000" cy="1447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자신과 비슷한 사람들이</a:t>
              </a:r>
              <a:endParaRPr lang="en-US" altLang="ko-KR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무엇에서 행복을 느끼는지</a:t>
              </a:r>
              <a:endParaRPr lang="en-US" altLang="ko-KR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알고 싶은 </a:t>
              </a:r>
              <a:r>
                <a:rPr lang="en-US" altLang="ko-KR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MZ </a:t>
              </a:r>
              <a:r>
                <a:rPr lang="ko-KR" altLang="en-US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세대</a:t>
              </a:r>
              <a:endPara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EDADCA1-060E-AAFD-1DEB-84C37B824BAE}"/>
              </a:ext>
            </a:extLst>
          </p:cNvPr>
          <p:cNvSpPr txBox="1"/>
          <p:nvPr/>
        </p:nvSpPr>
        <p:spPr>
          <a:xfrm>
            <a:off x="10627095" y="5463126"/>
            <a:ext cx="1958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#25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살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남자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대학교졸업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경기도거주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114F2A-9AB7-3BAF-B8E8-FB1E01DE3776}"/>
              </a:ext>
            </a:extLst>
          </p:cNvPr>
          <p:cNvGrpSpPr/>
          <p:nvPr/>
        </p:nvGrpSpPr>
        <p:grpSpPr>
          <a:xfrm>
            <a:off x="9833775" y="4744488"/>
            <a:ext cx="2383268" cy="400110"/>
            <a:chOff x="9144000" y="4207999"/>
            <a:chExt cx="2308645" cy="40011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C548B37-7930-35A7-AE03-3123E8AA29BF}"/>
                </a:ext>
              </a:extLst>
            </p:cNvPr>
            <p:cNvSpPr/>
            <p:nvPr/>
          </p:nvSpPr>
          <p:spPr>
            <a:xfrm>
              <a:off x="9144000" y="4402798"/>
              <a:ext cx="2122032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B37B01-59A5-BA6F-73E3-9767B8E769E1}"/>
                </a:ext>
              </a:extLst>
            </p:cNvPr>
            <p:cNvSpPr txBox="1"/>
            <p:nvPr/>
          </p:nvSpPr>
          <p:spPr>
            <a:xfrm>
              <a:off x="9144000" y="4207999"/>
              <a:ext cx="23086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정규직</a:t>
              </a:r>
              <a:r>
                <a:rPr lang="en-US" altLang="ko-KR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? </a:t>
              </a:r>
              <a:r>
                <a:rPr lang="ko-KR" altLang="en-US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비정규직</a:t>
              </a:r>
              <a:r>
                <a:rPr lang="en-US" altLang="ko-KR" sz="2000" dirty="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?</a:t>
              </a:r>
              <a:endPara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1A6BC2-3B0F-0D49-F657-D9A65BC611F8}"/>
              </a:ext>
            </a:extLst>
          </p:cNvPr>
          <p:cNvGrpSpPr/>
          <p:nvPr/>
        </p:nvGrpSpPr>
        <p:grpSpPr>
          <a:xfrm>
            <a:off x="10310156" y="4228876"/>
            <a:ext cx="2979959" cy="400110"/>
            <a:chOff x="9486632" y="3295590"/>
            <a:chExt cx="2874505" cy="4001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946F91-C47F-EF3B-1BAF-7901927E5DFD}"/>
                </a:ext>
              </a:extLst>
            </p:cNvPr>
            <p:cNvSpPr/>
            <p:nvPr/>
          </p:nvSpPr>
          <p:spPr>
            <a:xfrm>
              <a:off x="9601200" y="3467100"/>
              <a:ext cx="2567659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5E735D-8DF3-4F3E-31A8-9FCE783F3949}"/>
                </a:ext>
              </a:extLst>
            </p:cNvPr>
            <p:cNvSpPr txBox="1"/>
            <p:nvPr/>
          </p:nvSpPr>
          <p:spPr>
            <a:xfrm>
              <a:off x="9486632" y="3295590"/>
              <a:ext cx="2874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/>
                <a:t>공공기관</a:t>
              </a:r>
              <a:r>
                <a:rPr lang="en-US" altLang="ko-KR" dirty="0"/>
                <a:t>? </a:t>
              </a:r>
              <a:r>
                <a:rPr lang="ko-KR" altLang="en-US" dirty="0"/>
                <a:t>외국계 기업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F3F66A1-5119-8915-F60A-F914185BDF25}"/>
              </a:ext>
            </a:extLst>
          </p:cNvPr>
          <p:cNvGrpSpPr/>
          <p:nvPr/>
        </p:nvGrpSpPr>
        <p:grpSpPr>
          <a:xfrm>
            <a:off x="12139183" y="3447887"/>
            <a:ext cx="1653017" cy="400110"/>
            <a:chOff x="12341163" y="2787662"/>
            <a:chExt cx="1653017" cy="40011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E94C39-9A72-94AE-1693-D7C67739FF1D}"/>
                </a:ext>
              </a:extLst>
            </p:cNvPr>
            <p:cNvSpPr/>
            <p:nvPr/>
          </p:nvSpPr>
          <p:spPr>
            <a:xfrm>
              <a:off x="12419023" y="2999710"/>
              <a:ext cx="1449377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3C7469-B52A-27E9-058E-5DDACF516174}"/>
                </a:ext>
              </a:extLst>
            </p:cNvPr>
            <p:cNvSpPr txBox="1"/>
            <p:nvPr/>
          </p:nvSpPr>
          <p:spPr>
            <a:xfrm>
              <a:off x="12341163" y="2787662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 smtClean="0"/>
                <a:t>월평균 임금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09BF92D-6E53-351F-FBCD-467690E118B7}"/>
              </a:ext>
            </a:extLst>
          </p:cNvPr>
          <p:cNvGrpSpPr/>
          <p:nvPr/>
        </p:nvGrpSpPr>
        <p:grpSpPr>
          <a:xfrm>
            <a:off x="13902303" y="4129752"/>
            <a:ext cx="1334020" cy="400110"/>
            <a:chOff x="14368420" y="3164249"/>
            <a:chExt cx="1334020" cy="40011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919486-DC1E-AE47-BF6E-A30FAE08D283}"/>
                </a:ext>
              </a:extLst>
            </p:cNvPr>
            <p:cNvSpPr/>
            <p:nvPr/>
          </p:nvSpPr>
          <p:spPr>
            <a:xfrm>
              <a:off x="14455862" y="3399760"/>
              <a:ext cx="1088938" cy="1435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07A9AF-A5E0-C20F-32C2-5F705E85D499}"/>
                </a:ext>
              </a:extLst>
            </p:cNvPr>
            <p:cNvSpPr txBox="1"/>
            <p:nvPr/>
          </p:nvSpPr>
          <p:spPr>
            <a:xfrm>
              <a:off x="14368420" y="3164249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/>
                <a:t>근로시간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B462B-B774-3CF1-4C57-443866E375A9}"/>
              </a:ext>
            </a:extLst>
          </p:cNvPr>
          <p:cNvSpPr/>
          <p:nvPr/>
        </p:nvSpPr>
        <p:spPr>
          <a:xfrm>
            <a:off x="14681297" y="5140737"/>
            <a:ext cx="1998047" cy="1522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3974E-C749-F9A6-3252-2B9F7D105383}"/>
              </a:ext>
            </a:extLst>
          </p:cNvPr>
          <p:cNvSpPr txBox="1"/>
          <p:nvPr/>
        </p:nvSpPr>
        <p:spPr>
          <a:xfrm>
            <a:off x="14673925" y="4943319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 smtClean="0"/>
              <a:t>수도권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신도시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7F4BEB-F470-2C76-4921-C3807DA1C24B}"/>
              </a:ext>
            </a:extLst>
          </p:cNvPr>
          <p:cNvGrpSpPr/>
          <p:nvPr/>
        </p:nvGrpSpPr>
        <p:grpSpPr>
          <a:xfrm>
            <a:off x="15236324" y="6795497"/>
            <a:ext cx="1266568" cy="400110"/>
            <a:chOff x="14600471" y="6262507"/>
            <a:chExt cx="2824427" cy="40011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D60EAAD-5444-1EE4-EF65-52F119ACC8D9}"/>
                </a:ext>
              </a:extLst>
            </p:cNvPr>
            <p:cNvSpPr/>
            <p:nvPr/>
          </p:nvSpPr>
          <p:spPr>
            <a:xfrm>
              <a:off x="14600471" y="6452456"/>
              <a:ext cx="2824427" cy="1578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C675A7-C884-5C2D-B664-DF8EFFB53535}"/>
                </a:ext>
              </a:extLst>
            </p:cNvPr>
            <p:cNvSpPr txBox="1"/>
            <p:nvPr/>
          </p:nvSpPr>
          <p:spPr>
            <a:xfrm>
              <a:off x="14651997" y="6262507"/>
              <a:ext cx="1334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 smtClean="0"/>
                <a:t>주거환경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729D3CE-3C98-D11A-6B28-D8645F2176CC}"/>
              </a:ext>
            </a:extLst>
          </p:cNvPr>
          <p:cNvGrpSpPr/>
          <p:nvPr/>
        </p:nvGrpSpPr>
        <p:grpSpPr>
          <a:xfrm>
            <a:off x="14577352" y="5832345"/>
            <a:ext cx="1334020" cy="400110"/>
            <a:chOff x="15219242" y="5145664"/>
            <a:chExt cx="1334020" cy="40011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93DDEA-AE6C-CD2F-8D4B-891E169A74A4}"/>
                </a:ext>
              </a:extLst>
            </p:cNvPr>
            <p:cNvSpPr/>
            <p:nvPr/>
          </p:nvSpPr>
          <p:spPr>
            <a:xfrm>
              <a:off x="15315815" y="5372100"/>
              <a:ext cx="1088938" cy="1578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C32FFF-A6E5-4B94-3AFC-1136177B8784}"/>
                </a:ext>
              </a:extLst>
            </p:cNvPr>
            <p:cNvSpPr txBox="1"/>
            <p:nvPr/>
          </p:nvSpPr>
          <p:spPr>
            <a:xfrm>
              <a:off x="15219242" y="5145664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rgbClr val="00206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defRPr>
              </a:lvl1pPr>
            </a:lstStyle>
            <a:p>
              <a:r>
                <a:rPr lang="ko-KR" altLang="en-US" dirty="0"/>
                <a:t>혼인여부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A5A07C-734D-A9F8-59DD-29252A894AAB}"/>
              </a:ext>
            </a:extLst>
          </p:cNvPr>
          <p:cNvSpPr txBox="1"/>
          <p:nvPr/>
        </p:nvSpPr>
        <p:spPr>
          <a:xfrm>
            <a:off x="1197318" y="3427068"/>
            <a:ext cx="6944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/>
            <a:r>
              <a:rPr lang="ko-KR" altLang="en-US" sz="2400" dirty="0"/>
              <a:t>개인의 </a:t>
            </a:r>
            <a:r>
              <a:rPr lang="ko-KR" altLang="en-US" sz="2400" dirty="0" smtClean="0"/>
              <a:t>만족도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r>
              <a:rPr lang="ko-KR" altLang="en-US" sz="2400" dirty="0" smtClean="0"/>
              <a:t>유사한 조건의 사람들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과 </a:t>
            </a:r>
            <a:r>
              <a:rPr lang="ko-KR" altLang="en-US" sz="2400" dirty="0" smtClean="0"/>
              <a:t>비교</a:t>
            </a:r>
            <a:r>
              <a:rPr lang="en-US" altLang="ko-KR" sz="2400" dirty="0" smtClean="0"/>
              <a:t>·</a:t>
            </a:r>
            <a:r>
              <a:rPr lang="ko-KR" altLang="en-US" sz="2400" dirty="0" smtClean="0"/>
              <a:t>분석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2400" dirty="0" smtClean="0"/>
              <a:t>현 상황에서 행복에 중요한 요인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5D783-B326-0180-B9CB-9F50A4841B96}"/>
              </a:ext>
            </a:extLst>
          </p:cNvPr>
          <p:cNvSpPr txBox="1"/>
          <p:nvPr/>
        </p:nvSpPr>
        <p:spPr>
          <a:xfrm>
            <a:off x="901748" y="4725261"/>
            <a:ext cx="75356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빅데이터 기반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개인환경 별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행복도 분석결과 제공</a:t>
            </a:r>
            <a:endParaRPr lang="en-US" altLang="ko-KR" sz="3200" dirty="0" smtClean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행복을 위해 필요한 것</a:t>
            </a:r>
            <a:endParaRPr lang="en-US" altLang="ko-KR" sz="24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40EF00-816B-B6BB-3744-0D2131F5BC44}"/>
              </a:ext>
            </a:extLst>
          </p:cNvPr>
          <p:cNvSpPr/>
          <p:nvPr/>
        </p:nvSpPr>
        <p:spPr>
          <a:xfrm>
            <a:off x="676537" y="4394760"/>
            <a:ext cx="7986086" cy="450796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C508F7-2EF3-9EC0-6E96-BA40C310A6FE}"/>
              </a:ext>
            </a:extLst>
          </p:cNvPr>
          <p:cNvSpPr txBox="1"/>
          <p:nvPr/>
        </p:nvSpPr>
        <p:spPr>
          <a:xfrm>
            <a:off x="1812080" y="2621459"/>
            <a:ext cx="57150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어떻게 행복할 수 있을까</a:t>
            </a:r>
            <a:r>
              <a: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en-US" altLang="ko-KR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C508F7-2EF3-9EC0-6E96-BA40C310A6FE}"/>
              </a:ext>
            </a:extLst>
          </p:cNvPr>
          <p:cNvSpPr txBox="1"/>
          <p:nvPr/>
        </p:nvSpPr>
        <p:spPr>
          <a:xfrm>
            <a:off x="1812080" y="2102703"/>
            <a:ext cx="5715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나는 얼마나 행복할까</a:t>
            </a:r>
            <a:r>
              <a:rPr lang="en-US" altLang="ko-KR" sz="3200" dirty="0" smtClean="0">
                <a:solidFill>
                  <a:srgbClr val="00206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en-US" altLang="ko-KR" sz="3200" dirty="0">
              <a:solidFill>
                <a:srgbClr val="00206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2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896446" y="698837"/>
            <a:ext cx="5293708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목표</a:t>
            </a:r>
            <a:endParaRPr lang="en-US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7600" y="0"/>
            <a:ext cx="10820400" cy="10287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82000" y="2171700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57310" y="2552700"/>
            <a:ext cx="4019550" cy="3478958"/>
          </a:xfrm>
          <a:prstGeom prst="rect">
            <a:avLst/>
          </a:prstGeom>
          <a:blipFill dpi="0" rotWithShape="1">
            <a:blip r:embed="rId3">
              <a:alphaModFix amt="9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30"/>
          <p:cNvSpPr txBox="1"/>
          <p:nvPr/>
        </p:nvSpPr>
        <p:spPr>
          <a:xfrm>
            <a:off x="8422292" y="3053892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나의 만족도 알아보기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상황에 따른 만족도를 비교</a:t>
            </a:r>
            <a:r>
              <a:rPr lang="en-US" altLang="ko-KR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Object 30"/>
          <p:cNvSpPr txBox="1"/>
          <p:nvPr/>
        </p:nvSpPr>
        <p:spPr>
          <a:xfrm>
            <a:off x="8480349" y="3956564"/>
            <a:ext cx="8265508" cy="184665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1)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빅데이터를 기반으로 다양한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 요인과 삶의 만족도와의 연관성을 분석</a:t>
            </a:r>
            <a:endParaRPr lang="en-US" altLang="ko-KR" sz="1900" dirty="0" smtClean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2)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사용자의 조건과</a:t>
            </a:r>
            <a:r>
              <a:rPr lang="en-US" altLang="ko-KR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만족도를 분석 결과에 대입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하여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유사한 환경에서 살고 있는 사람들과의 만족도와 비교</a:t>
            </a:r>
            <a:endParaRPr lang="en-US" altLang="ko-KR" sz="19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3)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높은 영향을 주는 요인을 찾아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삶에 대한 만족이 높아지는 방안을 추천</a:t>
            </a:r>
            <a:endParaRPr lang="en-US" sz="1900" dirty="0">
              <a:solidFill>
                <a:srgbClr val="3C5A9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Object 30"/>
          <p:cNvSpPr txBox="1"/>
          <p:nvPr/>
        </p:nvSpPr>
        <p:spPr>
          <a:xfrm>
            <a:off x="1667423" y="7910450"/>
            <a:ext cx="4799324" cy="7078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삶의 만족도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근무시간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연봉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지역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업종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학력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#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성별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Object 30"/>
          <p:cNvSpPr txBox="1"/>
          <p:nvPr/>
        </p:nvSpPr>
        <p:spPr>
          <a:xfrm>
            <a:off x="762000" y="6651367"/>
            <a:ext cx="6610170" cy="120032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“MZ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세대</a:t>
            </a:r>
            <a:r>
              <a:rPr 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대상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으로</a:t>
            </a:r>
            <a:endParaRPr lang="en-US" altLang="ko-KR" sz="24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조건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 따라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만족도를 비교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하고</a:t>
            </a:r>
            <a:endParaRPr lang="en-US" altLang="ko-KR" sz="2400" dirty="0" smtClean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이를 기반으로 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행복을 위한 개선 방안</a:t>
            </a:r>
            <a:r>
              <a:rPr lang="ko-KR" altLang="en-US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제공한다</a:t>
            </a:r>
            <a:r>
              <a:rPr lang="en-US" altLang="ko-KR" sz="24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sz="24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77AF0-938F-6AFF-8094-E31E3599418F}"/>
              </a:ext>
            </a:extLst>
          </p:cNvPr>
          <p:cNvSpPr txBox="1"/>
          <p:nvPr/>
        </p:nvSpPr>
        <p:spPr>
          <a:xfrm>
            <a:off x="8382000" y="581927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Object 30">
            <a:extLst>
              <a:ext uri="{FF2B5EF4-FFF2-40B4-BE49-F238E27FC236}">
                <a16:creationId xmlns:a16="http://schemas.microsoft.com/office/drawing/2014/main" id="{2BB1F318-3297-03C4-5FC3-27D992F8818A}"/>
              </a:ext>
            </a:extLst>
          </p:cNvPr>
          <p:cNvSpPr txBox="1"/>
          <p:nvPr/>
        </p:nvSpPr>
        <p:spPr>
          <a:xfrm>
            <a:off x="8422292" y="6721614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</a:t>
            </a:r>
            <a:r>
              <a:rPr lang="ko-KR" altLang="en-US" sz="32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비교 분석</a:t>
            </a:r>
            <a:endParaRPr lang="en-US" altLang="ko-KR" sz="32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다양한 환경에 따른 삶을 분석</a:t>
            </a:r>
            <a:endParaRPr lang="en-US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Object 30">
            <a:extLst>
              <a:ext uri="{FF2B5EF4-FFF2-40B4-BE49-F238E27FC236}">
                <a16:creationId xmlns:a16="http://schemas.microsoft.com/office/drawing/2014/main" id="{06F43CC8-F5C2-BA7F-FAFD-C68161C16D3E}"/>
              </a:ext>
            </a:extLst>
          </p:cNvPr>
          <p:cNvSpPr txBox="1"/>
          <p:nvPr/>
        </p:nvSpPr>
        <p:spPr>
          <a:xfrm>
            <a:off x="8498492" y="7658100"/>
            <a:ext cx="8265508" cy="67710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다양한 환경 요인에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따른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삶의 </a:t>
            </a:r>
            <a:r>
              <a:rPr lang="ko-KR" altLang="en-US" sz="19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모습을 분석하여</a:t>
            </a:r>
            <a:endParaRPr lang="en-US" altLang="ko-KR" sz="19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특성 </a:t>
            </a:r>
            <a:r>
              <a:rPr lang="ko-KR" altLang="en-US" sz="1900" dirty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간의 상관관계를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분석하고</a:t>
            </a: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시각화하여 그래프로 나타낸다</a:t>
            </a:r>
            <a:r>
              <a:rPr lang="en-US" altLang="ko-KR" sz="1900" dirty="0" smtClean="0">
                <a:solidFill>
                  <a:srgbClr val="3C5A93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altLang="ko-KR" sz="1900" dirty="0">
              <a:solidFill>
                <a:srgbClr val="3C5A93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9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0"/>
          <p:cNvSpPr txBox="1"/>
          <p:nvPr/>
        </p:nvSpPr>
        <p:spPr>
          <a:xfrm>
            <a:off x="896446" y="698837"/>
            <a:ext cx="3142790" cy="101566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6000" kern="0" spc="-600" dirty="0">
                <a:solidFill>
                  <a:srgbClr val="293D6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Black Han Sans" pitchFamily="34" charset="0"/>
              </a:rPr>
              <a:t>개발목표</a:t>
            </a:r>
            <a:endParaRPr lang="en-US" altLang="ko-KR" sz="6000" dirty="0">
              <a:solidFill>
                <a:srgbClr val="293D6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790700"/>
            <a:ext cx="18288000" cy="0"/>
          </a:xfrm>
          <a:prstGeom prst="line">
            <a:avLst/>
          </a:prstGeom>
          <a:ln w="28575">
            <a:solidFill>
              <a:srgbClr val="293D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1DD124-86C3-4618-0B7C-C2038D193E81}"/>
              </a:ext>
            </a:extLst>
          </p:cNvPr>
          <p:cNvSpPr txBox="1"/>
          <p:nvPr/>
        </p:nvSpPr>
        <p:spPr>
          <a:xfrm>
            <a:off x="983338" y="6394403"/>
            <a:ext cx="13113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년간의 각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개인별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환경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성별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연령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(20~39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거주지역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업종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삶의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행복도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생활 만족도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여가 만족도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직무 만족도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대한 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상관분석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13F60-AC6F-AD63-5CBA-F8E47F82BB18}"/>
              </a:ext>
            </a:extLst>
          </p:cNvPr>
          <p:cNvSpPr txBox="1"/>
          <p:nvPr/>
        </p:nvSpPr>
        <p:spPr>
          <a:xfrm>
            <a:off x="8448048" y="8604039"/>
            <a:ext cx="75232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Chart.js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활용하여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각 조건과 만족도에 대한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상관관계를 그래프로 시각화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587C98-826A-9034-5D45-85E479D9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8" y="2683025"/>
            <a:ext cx="6540806" cy="2857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AAB9FC-E09E-50C0-1FF0-4A964C645C5D}"/>
              </a:ext>
            </a:extLst>
          </p:cNvPr>
          <p:cNvSpPr txBox="1"/>
          <p:nvPr/>
        </p:nvSpPr>
        <p:spPr>
          <a:xfrm>
            <a:off x="803462" y="6165639"/>
            <a:ext cx="9201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한국노동연구원에서 약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3000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여가구를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24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간 추적조사한 데이터 기반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05103-CE9E-0C9E-28B7-CA54976E64C3}"/>
              </a:ext>
            </a:extLst>
          </p:cNvPr>
          <p:cNvSpPr txBox="1"/>
          <p:nvPr/>
        </p:nvSpPr>
        <p:spPr>
          <a:xfrm>
            <a:off x="6315076" y="7956163"/>
            <a:ext cx="91535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4F615-A2F1-4694-9DCD-1545B7588A5A}"/>
              </a:ext>
            </a:extLst>
          </p:cNvPr>
          <p:cNvSpPr txBox="1"/>
          <p:nvPr/>
        </p:nvSpPr>
        <p:spPr>
          <a:xfrm>
            <a:off x="4081160" y="698837"/>
            <a:ext cx="131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7FB1D3">
                    <a:alpha val="80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26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6000" dirty="0">
              <a:solidFill>
                <a:srgbClr val="7FB1D3">
                  <a:alpha val="80000"/>
                </a:srgbClr>
              </a:solidFill>
              <a:effectLst>
                <a:outerShdw blurRad="50800" dist="38100" dir="5400000" algn="t" rotWithShape="0">
                  <a:prstClr val="black">
                    <a:alpha val="26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CBE6738D-6A3F-4883-8BA2-FB1BD2C83A12}"/>
              </a:ext>
            </a:extLst>
          </p:cNvPr>
          <p:cNvSpPr txBox="1"/>
          <p:nvPr/>
        </p:nvSpPr>
        <p:spPr>
          <a:xfrm>
            <a:off x="5354186" y="726698"/>
            <a:ext cx="8265508" cy="89255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나의 만족도 알아보기</a:t>
            </a:r>
            <a:endParaRPr lang="en-US" altLang="ko-KR" sz="3200" dirty="0" smtClean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상황에 따른 만족도를 비교</a:t>
            </a:r>
            <a:r>
              <a:rPr lang="en-US" altLang="ko-KR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</a:t>
            </a:r>
            <a:endParaRPr lang="en-US" altLang="ko-KR" sz="20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3B38DA-88E2-45F2-BBE1-A6DA0F44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809829"/>
            <a:ext cx="7905750" cy="1104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BCB47D-7DC1-4C13-9862-ACA2507D306B}"/>
              </a:ext>
            </a:extLst>
          </p:cNvPr>
          <p:cNvSpPr txBox="1"/>
          <p:nvPr/>
        </p:nvSpPr>
        <p:spPr>
          <a:xfrm>
            <a:off x="1406635" y="2492487"/>
            <a:ext cx="1634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설문지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3EF2F-7CD4-4BB1-9F60-4B7540A1B90D}"/>
              </a:ext>
            </a:extLst>
          </p:cNvPr>
          <p:cNvSpPr txBox="1"/>
          <p:nvPr/>
        </p:nvSpPr>
        <p:spPr>
          <a:xfrm>
            <a:off x="8724628" y="3508138"/>
            <a:ext cx="1634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조사기반 데이터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605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703</Words>
  <Application>Microsoft Office PowerPoint</Application>
  <PresentationFormat>사용자 지정</PresentationFormat>
  <Paragraphs>180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?? ??</vt:lpstr>
      <vt:lpstr>Black Han Sans</vt:lpstr>
      <vt:lpstr>Gmarket Sans Medium</vt:lpstr>
      <vt:lpstr>G마켓 산스 Bold</vt:lpstr>
      <vt:lpstr>G마켓 산스 Light</vt:lpstr>
      <vt:lpstr>G마켓 산스 Medium</vt:lpstr>
      <vt:lpstr>SangSangFlowerRoadOTF</vt:lpstr>
      <vt:lpstr>S-Core Dream 6 Bold</vt:lpstr>
      <vt:lpstr>THELuxGoM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471</cp:revision>
  <dcterms:created xsi:type="dcterms:W3CDTF">2023-05-25T12:47:29Z</dcterms:created>
  <dcterms:modified xsi:type="dcterms:W3CDTF">2023-07-13T03:06:09Z</dcterms:modified>
</cp:coreProperties>
</file>